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91" t="2691" r="40113" b="39566"/>
          <a:stretch/>
        </p:blipFill>
        <p:spPr>
          <a:xfrm>
            <a:off x="0" y="0"/>
            <a:ext cx="5157360" cy="514296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10" t="35834" r="43289" b="11296"/>
          <a:stretch/>
        </p:blipFill>
        <p:spPr>
          <a:xfrm rot="10800000">
            <a:off x="11310840" y="4025160"/>
            <a:ext cx="2166480" cy="20120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 rot="16200000">
            <a:off x="5760" y="-3240"/>
            <a:ext cx="2290680" cy="229932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2"/>
          <p:cNvSpPr/>
          <p:nvPr/>
        </p:nvSpPr>
        <p:spPr>
          <a:xfrm flipH="1">
            <a:off x="651960" y="576720"/>
            <a:ext cx="2299320" cy="229068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360" cy="913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3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4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6" name="Group 5"/>
          <p:cNvGrpSpPr/>
          <p:nvPr/>
        </p:nvGrpSpPr>
        <p:grpSpPr>
          <a:xfrm>
            <a:off x="0" y="381600"/>
            <a:ext cx="1036800" cy="1015200"/>
            <a:chOff x="0" y="381600"/>
            <a:chExt cx="1036800" cy="1015200"/>
          </a:xfrm>
        </p:grpSpPr>
        <p:sp>
          <p:nvSpPr>
            <p:cNvPr id="47" name="CustomShape 6"/>
            <p:cNvSpPr/>
            <p:nvPr/>
          </p:nvSpPr>
          <p:spPr>
            <a:xfrm rot="16200000">
              <a:off x="0" y="381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228240" y="588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9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360" cy="913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0" name="PlaceHolder 9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7840" cy="1766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213;p16" descr=""/>
          <p:cNvPicPr/>
          <p:nvPr/>
        </p:nvPicPr>
        <p:blipFill>
          <a:blip r:embed="rId2"/>
          <a:srcRect l="30475" t="11955" r="30475" b="25870"/>
          <a:stretch/>
        </p:blipFill>
        <p:spPr>
          <a:xfrm rot="16200000">
            <a:off x="113400" y="-104400"/>
            <a:ext cx="5141520" cy="536364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2" name="Group 5"/>
          <p:cNvGrpSpPr/>
          <p:nvPr/>
        </p:nvGrpSpPr>
        <p:grpSpPr>
          <a:xfrm>
            <a:off x="0" y="381600"/>
            <a:ext cx="1036800" cy="1015200"/>
            <a:chOff x="0" y="381600"/>
            <a:chExt cx="1036800" cy="1015200"/>
          </a:xfrm>
        </p:grpSpPr>
        <p:sp>
          <p:nvSpPr>
            <p:cNvPr id="93" name="CustomShape 6"/>
            <p:cNvSpPr/>
            <p:nvPr/>
          </p:nvSpPr>
          <p:spPr>
            <a:xfrm rot="16200000">
              <a:off x="0" y="381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7"/>
            <p:cNvSpPr/>
            <p:nvPr/>
          </p:nvSpPr>
          <p:spPr>
            <a:xfrm flipH="1">
              <a:off x="228240" y="588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5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ategory:Neighbourhoods_in_Hyderabad,_India" TargetMode="External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3106800" y="671760"/>
            <a:ext cx="5886360" cy="157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Montserrat"/>
                <a:ea typeface="Montserrat"/>
              </a:rPr>
              <a:t>COURSERA CAPSTONE</a:t>
            </a:r>
            <a:br/>
            <a:br/>
            <a:r>
              <a:rPr b="0" lang="en-IN" sz="2100" spc="-1" strike="noStrike">
                <a:solidFill>
                  <a:srgbClr val="ffffff"/>
                </a:solidFill>
                <a:latin typeface="Montserrat"/>
                <a:ea typeface="Montserrat"/>
              </a:rPr>
              <a:t>IBM APPLIED DATA SCIENCE CAPSTONE</a:t>
            </a:r>
            <a:br/>
            <a:endParaRPr b="0" lang="en-IN" sz="2100" spc="-1" strike="noStrike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344760" y="2423160"/>
            <a:ext cx="5737320" cy="255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Setting up a shopping mall in Hyderabad,India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                                                               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D</a:t>
            </a: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ONE BY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MATHANG PEDDI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                   </a:t>
            </a:r>
            <a:br/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 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            </a:t>
            </a:r>
            <a:endParaRPr b="0" lang="en-IN" sz="2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1267920" y="31932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700" spc="-1" strike="noStrike">
                <a:solidFill>
                  <a:srgbClr val="ffffff"/>
                </a:solidFill>
                <a:latin typeface="Montserrat"/>
                <a:ea typeface="Montserrat"/>
              </a:rPr>
              <a:t>BUSINESS PROBLEM</a:t>
            </a:r>
            <a:endParaRPr b="0" lang="en-IN" sz="27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50080" y="1374480"/>
            <a:ext cx="7889760" cy="363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Location of the shopping mall is one of the most important decisions that will determine whether the mall will be a success or a failure.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Objective: To analyse and select the best locations in the city of Hyderabad,India  to open a new shopping mall.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This project is timely as the city is currently suffering from oversupply of shopping malls.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Business question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In the city of Hyderabad, if a property developer is looking to open a new shopping mall, where would you recommend that they open it?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6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</a:t>
            </a: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DATA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647280" y="1382400"/>
            <a:ext cx="8339040" cy="401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Data required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List of neighbourhoods in Hyderabad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Latitude and longitude coordinates of the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Venue data, particularly data related to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Sources of data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Wikipedia page for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(</a:t>
            </a:r>
            <a:r>
              <a:rPr b="0" lang="en-IN" sz="1600" spc="-1" strike="noStrike" u="sng">
                <a:solidFill>
                  <a:srgbClr val="7890cd"/>
                </a:solidFill>
                <a:uFillTx/>
                <a:latin typeface="Roboto"/>
                <a:ea typeface="Roboto"/>
                <a:hlinkClick r:id="rId1"/>
              </a:rPr>
              <a:t>https://en.wikipedia.org/wiki/Category:Neighbourhoods_in_Hyderabad,_India</a:t>
            </a:r>
            <a:r>
              <a:rPr b="0" lang="en-IN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)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Geocoder package for latitude and longitude coordinates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Foursquare API for venue data</a:t>
            </a:r>
            <a:endParaRPr b="0" lang="en-IN" sz="17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METHODOLOGY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535320" y="1397520"/>
            <a:ext cx="8368560" cy="36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Web scraping Wikipedia page for neighbourhoods list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Get latitude and longitude coordinates using Geocoder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Use Foursquare API to get venue data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Group data by neighbourhood and taking the mean of the frequency of occurrence of each venue category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Filter venue category by Shopping Mall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Perform clustering on the data by using k-means clustering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Visualize the clusters in a map using Folium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RESULTS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148680" y="1412280"/>
            <a:ext cx="4235760" cy="356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Categorized the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into 3 clusters :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0: Neighbourhoods with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very less number of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1: Neighbourhoods with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very a moderate concentration of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2: Neighbourhoods with a high concentration of shopping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malls.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</p:txBody>
      </p:sp>
      <p:pic>
        <p:nvPicPr>
          <p:cNvPr id="143" name="Google Shape;254;p21" descr=""/>
          <p:cNvPicPr/>
          <p:nvPr/>
        </p:nvPicPr>
        <p:blipFill>
          <a:blip r:embed="rId1"/>
          <a:stretch/>
        </p:blipFill>
        <p:spPr>
          <a:xfrm>
            <a:off x="4385160" y="1460160"/>
            <a:ext cx="4605480" cy="2998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DISCUSSION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728280" y="1040400"/>
            <a:ext cx="7997040" cy="34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A good number of shopping malls are concentrated in the central area of the city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Highest number in cluster 2 and moderate number in cluster 1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0  has very low number to no shopping mall in the neighbourhoods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Therefore,the project recommends the property developers to capitalize on these findings to open new shopping malls in neighbourhoodsin cluster 0 with little or no competition.</a:t>
            </a:r>
            <a:endParaRPr b="0" lang="en-IN" sz="1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RECOMMENDATIONS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1297440" y="1567440"/>
            <a:ext cx="7038360" cy="29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Open new shopping malls in neighbourhoods in cluster 0 with little to no competition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Can also open in neighbourhoods in cluster 1 with moderate competition if have unique selling propositions to stand out from the competition.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Avoid neighbourhoods in cluster 2, already high concentration of shopping malls and intense competition.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5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CONCLUSIONS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1297440" y="1567440"/>
            <a:ext cx="7038360" cy="29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Answer to business question: The neighbourhoods in cluster 0 are the most preferred locations to open a new shopping mall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Findings of this project will help the relevant stakeholders to capitalize on the opportunities on high potential locations while avoiding overcrowded areas in their decisions to open a new shopping mall.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7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3136680" y="2170440"/>
            <a:ext cx="6006960" cy="164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4300" spc="-1" strike="noStrike">
                <a:solidFill>
                  <a:srgbClr val="ffffff"/>
                </a:solidFill>
                <a:latin typeface="Montserrat"/>
                <a:ea typeface="Montserrat"/>
              </a:rPr>
              <a:t>THANK YOU!</a:t>
            </a:r>
            <a:endParaRPr b="0" lang="en-IN" sz="43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2020-07-04T01:56:18Z</dcterms:modified>
  <cp:revision>3</cp:revision>
  <dc:subject/>
  <dc:title/>
</cp:coreProperties>
</file>